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10972800" cx="14630400"/>
  <p:notesSz cx="10972800" cy="14630400"/>
  <p:embeddedFontLst>
    <p:embeddedFont>
      <p:font typeface="Lora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ora-bold.fntdata"/><Relationship Id="rId14" Type="http://schemas.openxmlformats.org/officeDocument/2006/relationships/font" Target="fonts/Lora-regular.fntdata"/><Relationship Id="rId17" Type="http://schemas.openxmlformats.org/officeDocument/2006/relationships/font" Target="fonts/Lora-boldItalic.fntdata"/><Relationship Id="rId16" Type="http://schemas.openxmlformats.org/officeDocument/2006/relationships/font" Target="fonts/Lor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829150" y="1097275"/>
            <a:ext cx="73155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97275" y="6949425"/>
            <a:ext cx="877822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2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104927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104927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104927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5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104927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104927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7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104927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8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104927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104927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104927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i.org/10.1007/978-981-99-9486" TargetMode="External"/><Relationship Id="rId4" Type="http://schemas.openxmlformats.org/officeDocument/2006/relationships/hyperlink" Target="https://doi.org/10.1007/s41870-020-00437-5" TargetMode="External"/><Relationship Id="rId5" Type="http://schemas.openxmlformats.org/officeDocument/2006/relationships/hyperlink" Target="https://doi.org/10.1016/j.procs.2015.08.022" TargetMode="External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2"/>
          <p:cNvSpPr/>
          <p:nvPr/>
        </p:nvSpPr>
        <p:spPr>
          <a:xfrm>
            <a:off x="6324100" y="1083325"/>
            <a:ext cx="79437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b="1" i="0" lang="en-US" sz="4800" u="none" cap="none" strike="noStrike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Pomegranate Fruit Disease Detection</a:t>
            </a:r>
            <a:endParaRPr b="1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2"/>
          <p:cNvSpPr/>
          <p:nvPr/>
        </p:nvSpPr>
        <p:spPr>
          <a:xfrm>
            <a:off x="6324149" y="3314369"/>
            <a:ext cx="74685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b="1" i="0" lang="en-US" sz="3150" u="none" cap="none" strike="noStrike">
                <a:solidFill>
                  <a:srgbClr val="3A3630"/>
                </a:solidFill>
              </a:rPr>
              <a:t>Authors : </a:t>
            </a:r>
            <a:endParaRPr b="1" i="0" sz="3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2"/>
          <p:cNvSpPr/>
          <p:nvPr/>
        </p:nvSpPr>
        <p:spPr>
          <a:xfrm>
            <a:off x="6324124" y="8135064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5882" y="5343505"/>
            <a:ext cx="2038635" cy="28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5882" y="5343505"/>
            <a:ext cx="2038635" cy="28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1765" y="10517144"/>
            <a:ext cx="2038635" cy="383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2"/>
          <p:cNvGrpSpPr/>
          <p:nvPr/>
        </p:nvGrpSpPr>
        <p:grpSpPr>
          <a:xfrm>
            <a:off x="6026313" y="3937050"/>
            <a:ext cx="3850800" cy="1275900"/>
            <a:chOff x="7242500" y="4092175"/>
            <a:chExt cx="3850800" cy="1275900"/>
          </a:xfrm>
        </p:grpSpPr>
        <p:sp>
          <p:nvSpPr>
            <p:cNvPr id="56" name="Google Shape;56;p12"/>
            <p:cNvSpPr/>
            <p:nvPr/>
          </p:nvSpPr>
          <p:spPr>
            <a:xfrm>
              <a:off x="7242500" y="4092175"/>
              <a:ext cx="3850800" cy="12759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2"/>
            <p:cNvSpPr txBox="1"/>
            <p:nvPr/>
          </p:nvSpPr>
          <p:spPr>
            <a:xfrm>
              <a:off x="7416350" y="4188863"/>
              <a:ext cx="3503100" cy="9183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Anant Chikmurge</a:t>
              </a:r>
              <a:endParaRPr sz="28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20221CAI0079</a:t>
              </a:r>
              <a:endParaRPr sz="2800">
                <a:solidFill>
                  <a:schemeClr val="dk1"/>
                </a:solidFill>
              </a:endParaRPr>
            </a:p>
          </p:txBody>
        </p:sp>
      </p:grpSp>
      <p:grpSp>
        <p:nvGrpSpPr>
          <p:cNvPr id="58" name="Google Shape;58;p12"/>
          <p:cNvGrpSpPr/>
          <p:nvPr/>
        </p:nvGrpSpPr>
        <p:grpSpPr>
          <a:xfrm>
            <a:off x="10417025" y="3937075"/>
            <a:ext cx="3850800" cy="1275900"/>
            <a:chOff x="7242500" y="4092175"/>
            <a:chExt cx="3850800" cy="1275900"/>
          </a:xfrm>
        </p:grpSpPr>
        <p:sp>
          <p:nvSpPr>
            <p:cNvPr id="59" name="Google Shape;59;p12"/>
            <p:cNvSpPr/>
            <p:nvPr/>
          </p:nvSpPr>
          <p:spPr>
            <a:xfrm>
              <a:off x="7242500" y="4092175"/>
              <a:ext cx="3850800" cy="12759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2"/>
            <p:cNvSpPr txBox="1"/>
            <p:nvPr/>
          </p:nvSpPr>
          <p:spPr>
            <a:xfrm>
              <a:off x="7416350" y="4188863"/>
              <a:ext cx="3503100" cy="9183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Varshith Narayana</a:t>
              </a:r>
              <a:endParaRPr sz="28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20221CAI0094</a:t>
              </a:r>
              <a:endParaRPr sz="2800">
                <a:solidFill>
                  <a:schemeClr val="dk1"/>
                </a:solidFill>
              </a:endParaRPr>
            </a:p>
          </p:txBody>
        </p:sp>
      </p:grpSp>
      <p:grpSp>
        <p:nvGrpSpPr>
          <p:cNvPr id="61" name="Google Shape;61;p12"/>
          <p:cNvGrpSpPr/>
          <p:nvPr/>
        </p:nvGrpSpPr>
        <p:grpSpPr>
          <a:xfrm>
            <a:off x="6026325" y="5452513"/>
            <a:ext cx="3850800" cy="1275900"/>
            <a:chOff x="7242500" y="4092175"/>
            <a:chExt cx="3850800" cy="1275900"/>
          </a:xfrm>
        </p:grpSpPr>
        <p:sp>
          <p:nvSpPr>
            <p:cNvPr id="62" name="Google Shape;62;p12"/>
            <p:cNvSpPr/>
            <p:nvPr/>
          </p:nvSpPr>
          <p:spPr>
            <a:xfrm>
              <a:off x="7242500" y="4092175"/>
              <a:ext cx="3850800" cy="12759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2"/>
            <p:cNvSpPr txBox="1"/>
            <p:nvPr/>
          </p:nvSpPr>
          <p:spPr>
            <a:xfrm>
              <a:off x="7416350" y="4188863"/>
              <a:ext cx="3503100" cy="9183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Mayur R</a:t>
              </a:r>
              <a:endParaRPr sz="28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20221CAI0090</a:t>
              </a:r>
              <a:endParaRPr sz="2800">
                <a:solidFill>
                  <a:schemeClr val="dk1"/>
                </a:solidFill>
              </a:endParaRPr>
            </a:p>
          </p:txBody>
        </p:sp>
      </p:grpSp>
      <p:grpSp>
        <p:nvGrpSpPr>
          <p:cNvPr id="64" name="Google Shape;64;p12"/>
          <p:cNvGrpSpPr/>
          <p:nvPr/>
        </p:nvGrpSpPr>
        <p:grpSpPr>
          <a:xfrm>
            <a:off x="10417050" y="5452500"/>
            <a:ext cx="3850800" cy="1275900"/>
            <a:chOff x="7242500" y="4092175"/>
            <a:chExt cx="3850800" cy="1275900"/>
          </a:xfrm>
        </p:grpSpPr>
        <p:sp>
          <p:nvSpPr>
            <p:cNvPr id="65" name="Google Shape;65;p12"/>
            <p:cNvSpPr/>
            <p:nvPr/>
          </p:nvSpPr>
          <p:spPr>
            <a:xfrm>
              <a:off x="7242500" y="4092175"/>
              <a:ext cx="3850800" cy="12759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2"/>
            <p:cNvSpPr txBox="1"/>
            <p:nvPr/>
          </p:nvSpPr>
          <p:spPr>
            <a:xfrm>
              <a:off x="7416350" y="4188863"/>
              <a:ext cx="3503100" cy="9183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Lokesh T</a:t>
              </a:r>
              <a:endParaRPr sz="28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20221CAI0081</a:t>
              </a:r>
              <a:endParaRPr sz="2800">
                <a:solidFill>
                  <a:schemeClr val="dk1"/>
                </a:solidFill>
              </a:endParaRPr>
            </a:p>
          </p:txBody>
        </p:sp>
      </p:grpSp>
      <p:grpSp>
        <p:nvGrpSpPr>
          <p:cNvPr id="67" name="Google Shape;67;p12"/>
          <p:cNvGrpSpPr/>
          <p:nvPr/>
        </p:nvGrpSpPr>
        <p:grpSpPr>
          <a:xfrm>
            <a:off x="6026325" y="6967988"/>
            <a:ext cx="3850800" cy="1275900"/>
            <a:chOff x="7242500" y="4092175"/>
            <a:chExt cx="3850800" cy="1275900"/>
          </a:xfrm>
        </p:grpSpPr>
        <p:sp>
          <p:nvSpPr>
            <p:cNvPr id="68" name="Google Shape;68;p12"/>
            <p:cNvSpPr/>
            <p:nvPr/>
          </p:nvSpPr>
          <p:spPr>
            <a:xfrm>
              <a:off x="7242500" y="4092175"/>
              <a:ext cx="3850800" cy="12759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2"/>
            <p:cNvSpPr txBox="1"/>
            <p:nvPr/>
          </p:nvSpPr>
          <p:spPr>
            <a:xfrm>
              <a:off x="7416350" y="4188863"/>
              <a:ext cx="3503100" cy="9183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/>
                <a:t>Vikrant Reddy</a:t>
              </a:r>
              <a:endParaRPr sz="2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/>
                <a:t>20221CAI0063</a:t>
              </a:r>
              <a:endParaRPr sz="2800"/>
            </a:p>
          </p:txBody>
        </p:sp>
      </p:grpSp>
      <p:grpSp>
        <p:nvGrpSpPr>
          <p:cNvPr id="70" name="Google Shape;70;p12"/>
          <p:cNvGrpSpPr/>
          <p:nvPr/>
        </p:nvGrpSpPr>
        <p:grpSpPr>
          <a:xfrm>
            <a:off x="10417050" y="6967913"/>
            <a:ext cx="3850800" cy="1275900"/>
            <a:chOff x="7242500" y="4092175"/>
            <a:chExt cx="3850800" cy="1275900"/>
          </a:xfrm>
        </p:grpSpPr>
        <p:sp>
          <p:nvSpPr>
            <p:cNvPr id="71" name="Google Shape;71;p12"/>
            <p:cNvSpPr/>
            <p:nvPr/>
          </p:nvSpPr>
          <p:spPr>
            <a:xfrm>
              <a:off x="7242500" y="4092175"/>
              <a:ext cx="3850800" cy="12759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2"/>
            <p:cNvSpPr txBox="1"/>
            <p:nvPr/>
          </p:nvSpPr>
          <p:spPr>
            <a:xfrm>
              <a:off x="7416350" y="4188863"/>
              <a:ext cx="3503100" cy="9183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Pakruddin B</a:t>
              </a:r>
              <a:endParaRPr sz="28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dk1"/>
                  </a:solidFill>
                </a:rPr>
                <a:t>Faculty</a:t>
              </a:r>
              <a:endParaRPr sz="28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44882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/>
          <p:nvPr/>
        </p:nvSpPr>
        <p:spPr>
          <a:xfrm>
            <a:off x="837724" y="5238036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lang="en-US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Introduction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837724" y="6570226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1045369" y="6670477"/>
            <a:ext cx="123111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650"/>
              <a:buFont typeface="Lora"/>
              <a:buNone/>
            </a:pPr>
            <a:r>
              <a:rPr lang="en-US" sz="26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1615559" y="657022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Disease Challenges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1615559" y="7065764"/>
            <a:ext cx="121771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Pomegranate crops face various diseases that impact yield and uality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837724" y="7957304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1016198" y="8057555"/>
            <a:ext cx="181570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650"/>
              <a:buFont typeface="Lora"/>
              <a:buNone/>
            </a:pPr>
            <a:r>
              <a:rPr lang="en-US" sz="26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615559" y="795730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Early Detection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615559" y="8452842"/>
            <a:ext cx="121771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Rapid identification is key to implementing effective treatment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837724" y="9344382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012865" y="9444633"/>
            <a:ext cx="188238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650"/>
              <a:buFont typeface="Lora"/>
              <a:buNone/>
            </a:pPr>
            <a:r>
              <a:rPr lang="en-US" sz="26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1615559" y="9344382"/>
            <a:ext cx="2874407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Impact on Agriculture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615559" y="9839920"/>
            <a:ext cx="121771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Minimizing crop loss ensures better productivity and profitability for farmers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1765" y="10366533"/>
            <a:ext cx="2038635" cy="606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837724" y="3366611"/>
            <a:ext cx="6092428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lang="en-US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Proposed Methodology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837724" y="466891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KNN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37724" y="5260181"/>
            <a:ext cx="39285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Simple non-parametric method for classifying diseases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837724" y="6241613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classifies data by finding the majority class among the K-nearest neighbors based on feature distance.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5357813" y="466891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CNN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5357813" y="5260181"/>
            <a:ext cx="39285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Powerful deep learning model for image recognition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5357813" y="6241613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automatically learns features but requires large datasets and significant computational resources.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9877901" y="466891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SVM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9877901" y="5260181"/>
            <a:ext cx="3928586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Robust linear classifier to distinguish disease types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9877901" y="6241613"/>
            <a:ext cx="3928586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uses pre-extracted features to find an optimal hyperplane for classifying data with maximum margin.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2177" y="1189873"/>
            <a:ext cx="2038635" cy="7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8021" y="10442713"/>
            <a:ext cx="2038635" cy="53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837724" y="1862733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lang="en-US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Results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837724" y="2925723"/>
            <a:ext cx="4158734" cy="1740218"/>
          </a:xfrm>
          <a:prstGeom prst="roundRect">
            <a:avLst>
              <a:gd fmla="val 2063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1077039" y="316503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KNN Accuracy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1077039" y="3660577"/>
            <a:ext cx="368010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82% accuracy in disease classification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5235773" y="2925723"/>
            <a:ext cx="4158734" cy="1740218"/>
          </a:xfrm>
          <a:prstGeom prst="roundRect">
            <a:avLst>
              <a:gd fmla="val 2063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5475089" y="316503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CNN Accuracy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5475089" y="3660577"/>
            <a:ext cx="368010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98% accuracy in disease classification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9633823" y="2925723"/>
            <a:ext cx="4158734" cy="1740218"/>
          </a:xfrm>
          <a:prstGeom prst="roundRect">
            <a:avLst>
              <a:gd fmla="val 2063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9873139" y="316503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SVM Accuracy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9873139" y="3660577"/>
            <a:ext cx="368010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93% accuracy in disease classification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837724" y="4905256"/>
            <a:ext cx="4158734" cy="4204811"/>
          </a:xfrm>
          <a:prstGeom prst="roundRect">
            <a:avLst>
              <a:gd fmla="val 863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6" name="Google Shape;1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225" y="5024925"/>
            <a:ext cx="3892050" cy="39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>
            <a:off x="5235773" y="4905256"/>
            <a:ext cx="4158734" cy="4204811"/>
          </a:xfrm>
          <a:prstGeom prst="roundRect">
            <a:avLst>
              <a:gd fmla="val 863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8" name="Google Shape;1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4850" y="5024925"/>
            <a:ext cx="3892050" cy="39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5475089" y="7730133"/>
            <a:ext cx="368010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5"/>
          <p:cNvSpPr/>
          <p:nvPr/>
        </p:nvSpPr>
        <p:spPr>
          <a:xfrm>
            <a:off x="9633823" y="4905256"/>
            <a:ext cx="4158734" cy="4204811"/>
          </a:xfrm>
          <a:prstGeom prst="roundRect">
            <a:avLst>
              <a:gd fmla="val 863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1" name="Google Shape;13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54000" y="5024925"/>
            <a:ext cx="3799250" cy="39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9873139" y="851880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33924" y="10204174"/>
            <a:ext cx="2038635" cy="76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9" name="Google Shape;13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6"/>
          <p:cNvSpPr/>
          <p:nvPr/>
        </p:nvSpPr>
        <p:spPr>
          <a:xfrm>
            <a:off x="6324124" y="2802374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lang="en-US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Conclusion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6324124" y="4134564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6531769" y="4234815"/>
            <a:ext cx="123111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650"/>
              <a:buFont typeface="Lora"/>
              <a:buNone/>
            </a:pPr>
            <a:r>
              <a:rPr lang="en-US" sz="26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7101959" y="413456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Effective Models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7101959" y="4630103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CNN proved most accurate for pomegranate disease detection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6324124" y="5521643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6502598" y="5621893"/>
            <a:ext cx="181570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650"/>
              <a:buFont typeface="Lora"/>
              <a:buNone/>
            </a:pPr>
            <a:r>
              <a:rPr lang="en-US" sz="26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7101959" y="552164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Real-World Impact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7101959" y="6017181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Empowers farmers to quickly identify and treat diseases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6324124" y="690872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6499265" y="7008971"/>
            <a:ext cx="188238" cy="337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650"/>
              <a:buFont typeface="Lora"/>
              <a:buNone/>
            </a:pPr>
            <a:r>
              <a:rPr lang="en-US" sz="26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7101959" y="690872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Future Work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7101959" y="7404259"/>
            <a:ext cx="669071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Expand dataset, explore ensemble methods for even higher accuracy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8386" y="10467628"/>
            <a:ext cx="2212014" cy="505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837724" y="313182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lang="en-US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References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837724" y="4194810"/>
            <a:ext cx="4158734" cy="3646170"/>
          </a:xfrm>
          <a:prstGeom prst="roundRect">
            <a:avLst>
              <a:gd fmla="val 985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077039" y="4434126"/>
            <a:ext cx="3680103" cy="3167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[1] Pakruddin, B., Hemavathy, R. (2024). A Systematic Review of Pomegranate Fruit Disease Detection and Classification Using Machine Learning . </a:t>
            </a:r>
            <a:r>
              <a:rPr lang="en-US" sz="2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https://doi.org/10.1007/978-981-99-9486</a:t>
            </a: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 1_13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5235773" y="4194810"/>
            <a:ext cx="4158734" cy="3646170"/>
          </a:xfrm>
          <a:prstGeom prst="roundRect">
            <a:avLst>
              <a:gd fmla="val 985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5475089" y="4434126"/>
            <a:ext cx="3680103" cy="2815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[2] Jadhav, S.B., Udupi, V.R. &amp; Patil, S.B. Identification of plant diseases using convolutional neu-ral networks. Int. j. inf. tecnol. 13, 2461–2470 (2021). </a:t>
            </a:r>
            <a:r>
              <a:rPr lang="en-US" sz="2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https://doi.org/10.1007/s41870-020-00437-5</a:t>
            </a: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9633823" y="4194810"/>
            <a:ext cx="4158734" cy="3646170"/>
          </a:xfrm>
          <a:prstGeom prst="roundRect">
            <a:avLst>
              <a:gd fmla="val 985" name="adj"/>
            </a:avLst>
          </a:prstGeom>
          <a:solidFill>
            <a:srgbClr val="F3E7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9873139" y="4434126"/>
            <a:ext cx="3680103" cy="3167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[3]Manisha Bhange,  Pomegranate Disease Detection Using ImageProcessing,Procedia Computer Science,Volume 58,2015,Pages 280-288,ISSN 1877-0509, </a:t>
            </a:r>
            <a:r>
              <a:rPr lang="en-US" sz="22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https://doi.org/10.1016/j.procs.2015.08.022</a:t>
            </a: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31638" y="10485348"/>
            <a:ext cx="2198762" cy="4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837724" y="795695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512F"/>
              </a:buClr>
              <a:buSzPts val="4400"/>
              <a:buFont typeface="Lora"/>
              <a:buNone/>
            </a:pPr>
            <a:r>
              <a:rPr lang="en-US" sz="44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Sample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4" name="Google Shape;17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24" y="1900476"/>
            <a:ext cx="358973" cy="35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1436013" y="185868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Healthy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1436013" y="2354223"/>
            <a:ext cx="68702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No visible signs of disease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7" name="Google Shape;17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24" y="3497104"/>
            <a:ext cx="358973" cy="35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1436013" y="345531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Anthracnose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1436013" y="3950851"/>
            <a:ext cx="68702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Dark sunken lesions on fruit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0" name="Google Shape;18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724" y="5093732"/>
            <a:ext cx="358973" cy="35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/>
          <p:nvPr/>
        </p:nvSpPr>
        <p:spPr>
          <a:xfrm>
            <a:off x="1436013" y="505194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Bacterial Blight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1436013" y="5547479"/>
            <a:ext cx="68702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Browning and cracking of fruit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3" name="Google Shape;18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7724" y="6690360"/>
            <a:ext cx="358973" cy="35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/>
          <p:nvPr/>
        </p:nvSpPr>
        <p:spPr>
          <a:xfrm>
            <a:off x="1436013" y="664856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Cercospora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1436013" y="7144107"/>
            <a:ext cx="68702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small, dark leaf spots with a yellow halo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1436013" y="7670721"/>
            <a:ext cx="68702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7" name="Google Shape;18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7724" y="8813602"/>
            <a:ext cx="358973" cy="35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1436013" y="877181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2200"/>
              <a:buFont typeface="Lora"/>
              <a:buNone/>
            </a:pPr>
            <a:r>
              <a:rPr lang="en-US" sz="220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Alternaria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1436013" y="9267349"/>
            <a:ext cx="68702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3A3630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3A3630"/>
                </a:solidFill>
                <a:latin typeface="Arial"/>
                <a:ea typeface="Arial"/>
                <a:cs typeface="Arial"/>
                <a:sym typeface="Arial"/>
              </a:rPr>
              <a:t>dark, concentric ring spots on Fruits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1436013" y="9793962"/>
            <a:ext cx="687026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>
            <a:off x="837724" y="6790968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7" name="Google Shape;1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44891" y="10538358"/>
            <a:ext cx="2185509" cy="43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/>
          <p:nvPr/>
        </p:nvSpPr>
        <p:spPr>
          <a:xfrm>
            <a:off x="12552646" y="10285843"/>
            <a:ext cx="2395806" cy="643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Calibri"/>
              <a:buNone/>
            </a:pPr>
            <a:r>
              <a:t/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5" name="Google Shape;2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9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5882" y="5343505"/>
            <a:ext cx="2038635" cy="28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1765" y="10416209"/>
            <a:ext cx="2038635" cy="45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